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72" r:id="rId5"/>
    <p:sldId id="271" r:id="rId6"/>
    <p:sldId id="259" r:id="rId7"/>
    <p:sldId id="25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Building Fiscal 6 Year Overview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41426071741031"/>
          <c:y val="0.16708333333333336"/>
          <c:w val="0.78214129483814521"/>
          <c:h val="0.6153546952464275"/>
        </c:manualLayout>
      </c:layout>
      <c:lineChart>
        <c:grouping val="standard"/>
        <c:varyColors val="0"/>
        <c:ser>
          <c:idx val="0"/>
          <c:order val="0"/>
          <c:tx>
            <c:strRef>
              <c:f>Overview!$N$2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Overview!$M$3:$M$8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Overview!$N$3:$N$8</c:f>
              <c:numCache>
                <c:formatCode>"$"#,##0.00</c:formatCode>
                <c:ptCount val="6"/>
                <c:pt idx="0">
                  <c:v>431398.62</c:v>
                </c:pt>
                <c:pt idx="1">
                  <c:v>397787.41000000003</c:v>
                </c:pt>
                <c:pt idx="2">
                  <c:v>400622</c:v>
                </c:pt>
                <c:pt idx="3">
                  <c:v>337058.69</c:v>
                </c:pt>
                <c:pt idx="4">
                  <c:v>426346.03</c:v>
                </c:pt>
                <c:pt idx="5">
                  <c:v>588196.92000000004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1F-4A9D-A3D2-BCD983D8A9E6}"/>
            </c:ext>
          </c:extLst>
        </c:ser>
        <c:ser>
          <c:idx val="1"/>
          <c:order val="1"/>
          <c:tx>
            <c:strRef>
              <c:f>Overview!$O$2</c:f>
              <c:strCache>
                <c:ptCount val="1"/>
                <c:pt idx="0">
                  <c:v>Expenses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Overview!$M$3:$M$8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Overview!$O$3:$O$8</c:f>
              <c:numCache>
                <c:formatCode>"$"#,##0.00</c:formatCode>
                <c:ptCount val="6"/>
                <c:pt idx="0">
                  <c:v>485996.85</c:v>
                </c:pt>
                <c:pt idx="1">
                  <c:v>518628.62</c:v>
                </c:pt>
                <c:pt idx="2">
                  <c:v>525470.44999999995</c:v>
                </c:pt>
                <c:pt idx="3">
                  <c:v>573919.06999999995</c:v>
                </c:pt>
                <c:pt idx="4">
                  <c:v>700900.38000000012</c:v>
                </c:pt>
                <c:pt idx="5">
                  <c:v>906269.63000000012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1F-4A9D-A3D2-BCD983D8A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253056"/>
        <c:axId val="1499452000"/>
      </c:lineChart>
      <c:catAx>
        <c:axId val="15052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452000"/>
        <c:crosses val="autoZero"/>
        <c:auto val="1"/>
        <c:lblAlgn val="ctr"/>
        <c:lblOffset val="100"/>
        <c:noMultiLvlLbl val="0"/>
      </c:catAx>
      <c:valAx>
        <c:axId val="149945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253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Overview!$R$2</c:f>
              <c:strCache>
                <c:ptCount val="1"/>
                <c:pt idx="0">
                  <c:v>Percent GF Subsidized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Overview!$M$3:$M$8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Overview!$R$3:$R$8</c:f>
              <c:numCache>
                <c:formatCode>0%</c:formatCode>
                <c:ptCount val="6"/>
                <c:pt idx="0">
                  <c:v>0.11234276518458913</c:v>
                </c:pt>
                <c:pt idx="1">
                  <c:v>0.23300142980925342</c:v>
                </c:pt>
                <c:pt idx="2">
                  <c:v>0.23759366487687361</c:v>
                </c:pt>
                <c:pt idx="3">
                  <c:v>0.41270693444634965</c:v>
                </c:pt>
                <c:pt idx="4">
                  <c:v>0.3917166516588278</c:v>
                </c:pt>
                <c:pt idx="5">
                  <c:v>0.35096918121376308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8-4A9E-867D-0602F43FCF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5794848"/>
        <c:axId val="159165024"/>
      </c:barChart>
      <c:catAx>
        <c:axId val="15579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65024"/>
        <c:crosses val="autoZero"/>
        <c:auto val="1"/>
        <c:lblAlgn val="ctr"/>
        <c:lblOffset val="100"/>
        <c:noMultiLvlLbl val="0"/>
      </c:catAx>
      <c:valAx>
        <c:axId val="159165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79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ENVIRONMENTAL HEALTH</a:t>
            </a:r>
            <a:r>
              <a:rPr lang="en-US" sz="1600" b="1" baseline="0"/>
              <a:t> DIVISION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Overview!$Z$1</c:f>
              <c:strCache>
                <c:ptCount val="1"/>
                <c:pt idx="0">
                  <c:v>Expenses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Overview!$Y$2:$Y$7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Overview!$Z$2:$Z$7</c:f>
              <c:numCache>
                <c:formatCode>"$"#,##0.00</c:formatCode>
                <c:ptCount val="6"/>
                <c:pt idx="0">
                  <c:v>1102625.8399999999</c:v>
                </c:pt>
                <c:pt idx="1">
                  <c:v>1010765.4100000001</c:v>
                </c:pt>
                <c:pt idx="2">
                  <c:v>971168.72000000009</c:v>
                </c:pt>
                <c:pt idx="3">
                  <c:v>912849.04999999993</c:v>
                </c:pt>
                <c:pt idx="4">
                  <c:v>1024928.3600000001</c:v>
                </c:pt>
                <c:pt idx="5">
                  <c:v>1188167.58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55-4FB9-A0D3-78B57C802D84}"/>
            </c:ext>
          </c:extLst>
        </c:ser>
        <c:ser>
          <c:idx val="1"/>
          <c:order val="1"/>
          <c:tx>
            <c:strRef>
              <c:f>Overview!$AA$1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Overview!$Y$2:$Y$7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Overview!$AA$2:$AA$7</c:f>
              <c:numCache>
                <c:formatCode>"$"#,##0.00</c:formatCode>
                <c:ptCount val="6"/>
                <c:pt idx="0">
                  <c:v>1410616.7399999998</c:v>
                </c:pt>
                <c:pt idx="1">
                  <c:v>1203398.49</c:v>
                </c:pt>
                <c:pt idx="2">
                  <c:v>1111610.79</c:v>
                </c:pt>
                <c:pt idx="3">
                  <c:v>1203228.76</c:v>
                </c:pt>
                <c:pt idx="4">
                  <c:v>1674138.9500000002</c:v>
                </c:pt>
                <c:pt idx="5">
                  <c:v>1305350.4099999999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55-4FB9-A0D3-78B57C802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891376"/>
        <c:axId val="1027891856"/>
      </c:lineChart>
      <c:catAx>
        <c:axId val="102789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891856"/>
        <c:crosses val="autoZero"/>
        <c:auto val="1"/>
        <c:lblAlgn val="ctr"/>
        <c:lblOffset val="100"/>
        <c:noMultiLvlLbl val="0"/>
      </c:catAx>
      <c:valAx>
        <c:axId val="102789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89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Overview!$T$1</c:f>
              <c:strCache>
                <c:ptCount val="1"/>
                <c:pt idx="0">
                  <c:v>Realignment 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dk1">
                  <a:tint val="88500"/>
                </a:schemeClr>
              </a:outerShdw>
            </a:effectLst>
          </c:spPr>
          <c:marker>
            <c:symbol val="none"/>
          </c:marker>
          <c:dLbls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tint val="88500"/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Overview!$M$2:$M$7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Overview!$T$2:$T$7</c:f>
              <c:numCache>
                <c:formatCode>"$"#,##0.00</c:formatCode>
                <c:ptCount val="6"/>
                <c:pt idx="0">
                  <c:v>823109.82</c:v>
                </c:pt>
                <c:pt idx="1">
                  <c:v>803704.93</c:v>
                </c:pt>
                <c:pt idx="2">
                  <c:v>666673.56999999995</c:v>
                </c:pt>
                <c:pt idx="3">
                  <c:v>732977</c:v>
                </c:pt>
                <c:pt idx="4">
                  <c:v>1166296.07</c:v>
                </c:pt>
                <c:pt idx="5">
                  <c:v>838624.12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AC-4833-BAC0-50C2C2EF7D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76357039"/>
        <c:axId val="83529343"/>
      </c:lineChart>
      <c:catAx>
        <c:axId val="7635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29343"/>
        <c:crosses val="autoZero"/>
        <c:auto val="1"/>
        <c:lblAlgn val="ctr"/>
        <c:lblOffset val="100"/>
        <c:noMultiLvlLbl val="0"/>
      </c:catAx>
      <c:valAx>
        <c:axId val="83529343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7635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tint val="885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Overview!$W$1</c:f>
              <c:strCache>
                <c:ptCount val="1"/>
                <c:pt idx="0">
                  <c:v>% Fee cover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Overview!$M$2:$M$7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Overview!$W$2:$W$7</c:f>
              <c:numCache>
                <c:formatCode>0.00%</c:formatCode>
                <c:ptCount val="6"/>
                <c:pt idx="0">
                  <c:v>0.53282527824669879</c:v>
                </c:pt>
                <c:pt idx="1">
                  <c:v>0.39543652369346505</c:v>
                </c:pt>
                <c:pt idx="2">
                  <c:v>0.45814616022641247</c:v>
                </c:pt>
                <c:pt idx="3">
                  <c:v>0.51514734007774898</c:v>
                </c:pt>
                <c:pt idx="4">
                  <c:v>0.49549109949499298</c:v>
                </c:pt>
                <c:pt idx="5">
                  <c:v>0.39281183719892437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B-46D8-9E74-A6A155C170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2283919"/>
        <c:axId val="83535791"/>
      </c:barChart>
      <c:catAx>
        <c:axId val="7228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35791"/>
        <c:crosses val="autoZero"/>
        <c:auto val="1"/>
        <c:lblAlgn val="ctr"/>
        <c:lblOffset val="100"/>
        <c:noMultiLvlLbl val="0"/>
      </c:catAx>
      <c:valAx>
        <c:axId val="8353579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228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Planning Fiscal 6 Year Overview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Overview!$M$2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Overview!$L$3:$L$8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Overview!$M$3:$M$8</c:f>
              <c:numCache>
                <c:formatCode>"$"#,##0.00</c:formatCode>
                <c:ptCount val="6"/>
                <c:pt idx="0">
                  <c:v>368882.61</c:v>
                </c:pt>
                <c:pt idx="1">
                  <c:v>228148.65000000002</c:v>
                </c:pt>
                <c:pt idx="2">
                  <c:v>363373.39</c:v>
                </c:pt>
                <c:pt idx="3">
                  <c:v>262105.27</c:v>
                </c:pt>
                <c:pt idx="4">
                  <c:v>129798.15</c:v>
                </c:pt>
                <c:pt idx="5">
                  <c:v>308459.71999999997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D-4B2A-8264-2FF238C23E4E}"/>
            </c:ext>
          </c:extLst>
        </c:ser>
        <c:ser>
          <c:idx val="1"/>
          <c:order val="1"/>
          <c:tx>
            <c:strRef>
              <c:f>Overview!$N$2</c:f>
              <c:strCache>
                <c:ptCount val="1"/>
                <c:pt idx="0">
                  <c:v>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Overview!$L$3:$L$8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Overview!$N$3:$N$8</c:f>
              <c:numCache>
                <c:formatCode>"$"#,##0.00</c:formatCode>
                <c:ptCount val="6"/>
                <c:pt idx="0">
                  <c:v>1247430.54</c:v>
                </c:pt>
                <c:pt idx="1">
                  <c:v>1046006.5</c:v>
                </c:pt>
                <c:pt idx="2">
                  <c:v>1303419.56</c:v>
                </c:pt>
                <c:pt idx="3">
                  <c:v>1500487.44</c:v>
                </c:pt>
                <c:pt idx="4">
                  <c:v>1779497.8599999999</c:v>
                </c:pt>
                <c:pt idx="5">
                  <c:v>2241331.38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D-4B2A-8264-2FF238C23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580912"/>
        <c:axId val="1388872943"/>
      </c:lineChart>
      <c:catAx>
        <c:axId val="54258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872943"/>
        <c:crosses val="autoZero"/>
        <c:auto val="1"/>
        <c:lblAlgn val="ctr"/>
        <c:lblOffset val="100"/>
        <c:noMultiLvlLbl val="0"/>
      </c:catAx>
      <c:valAx>
        <c:axId val="1388872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8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Overview!$Q$2</c:f>
              <c:strCache>
                <c:ptCount val="1"/>
                <c:pt idx="0">
                  <c:v>Percent GF Subsidized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Overview!$L$3:$L$8</c:f>
              <c:strCache>
                <c:ptCount val="6"/>
                <c:pt idx="0">
                  <c:v>FY18-19</c:v>
                </c:pt>
                <c:pt idx="1">
                  <c:v>FY19-20</c:v>
                </c:pt>
                <c:pt idx="2">
                  <c:v>FY20-21</c:v>
                </c:pt>
                <c:pt idx="3">
                  <c:v>FY21-22</c:v>
                </c:pt>
                <c:pt idx="4">
                  <c:v>FY22-23</c:v>
                </c:pt>
                <c:pt idx="5">
                  <c:v>FY23-24</c:v>
                </c:pt>
              </c:strCache>
            </c:strRef>
          </c:cat>
          <c:val>
            <c:numRef>
              <c:f>Overview!$Q$3:$Q$8</c:f>
              <c:numCache>
                <c:formatCode>0%</c:formatCode>
                <c:ptCount val="6"/>
                <c:pt idx="0">
                  <c:v>0.70428605187107252</c:v>
                </c:pt>
                <c:pt idx="1">
                  <c:v>0.78188601122459567</c:v>
                </c:pt>
                <c:pt idx="2">
                  <c:v>0.72121533146241878</c:v>
                </c:pt>
                <c:pt idx="3">
                  <c:v>0.82531991737298382</c:v>
                </c:pt>
                <c:pt idx="4">
                  <c:v>0.92705911430542554</c:v>
                </c:pt>
                <c:pt idx="5">
                  <c:v>0.8623765665566151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2-4889-BB50-4999069DBC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37804800"/>
        <c:axId val="730211536"/>
      </c:barChart>
      <c:catAx>
        <c:axId val="73780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211536"/>
        <c:crosses val="autoZero"/>
        <c:auto val="1"/>
        <c:lblAlgn val="ctr"/>
        <c:lblOffset val="100"/>
        <c:noMultiLvlLbl val="0"/>
      </c:catAx>
      <c:valAx>
        <c:axId val="730211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780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9DF03E0-89FD-48E7-9891-2EA3E5B1870F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6119F45-F066-439E-A839-7737F5C0F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Building, Environmental Health and Planning divisions.  Generally Building and planning are out of balance,  Environmental Health is holding its own primarily due to staffing short falls.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Permit History back log code change. ‘Constituents suffering’  November 2022 CAO, BOS approved additional staff positions, two of which filled –Plans examiner- inspector.  General salary increases.  Revenue increase SPI, Dam removal larger projects gave an up tick in permit fees collected.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7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at a working level that is expected from our constituents.  Need to maintain and continue to improve. Building fees last increased /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1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 Terry Barber CAO, Alan Calder met with PH to discuss RA distribution.  Previous under Director Greg Plucker fixed $745,000.  Result PH 49% Jail 11% ENV. 40%</a:t>
            </a:r>
          </a:p>
          <a:p>
            <a:r>
              <a:rPr lang="en-US" dirty="0"/>
              <a:t>First 4 year average $756,615.  Little improvement over the 745K.  Below 2018 target break even of 876,000 (44% RA)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4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Environmental Health presented for increasing fees.  Direction from the BOS was to achieve 50% of budget cost to be covered by permit fees.  Note: fees were increased approx.. 40 % across the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3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Approximately 400 K increase in Planning division expenses.  2019-20 allocation for code enforcement staffing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5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expenses: Code enforcement staffing Hailey Lang brought on board Nov 2021, 2023, general staff salary increases, overtime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6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Balance!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19F45-F066-439E-A839-7737F5C0F4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3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663D-1BDA-57CC-9466-E7D926B25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20CB0-859D-0FE5-0987-0D008CC60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8E8F-D1CD-6728-7CB5-43ABD4C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15A7-A3DF-7E50-B5D3-8AE4A1F3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F2526-D341-2549-407B-BEB706CE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6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7191-E8AF-37B1-B124-8F19B242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D069B-0995-9B50-3492-8F55684F5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E5E75-9502-7E54-F9BC-72D90117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B337-A198-89BF-F950-19D2746D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2803-3910-488B-F74F-C8ED5A20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257A3-A0E0-BA99-C098-DE72D9D7A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D351C-17C1-7500-0892-B643095DA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1064-5126-2F3E-473A-A890D745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3424-900E-4641-1867-4A39A2E0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7BE4-1358-6569-C575-B46089A8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DB81-2A1F-42E2-BF93-B45E9E6C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B8D60-6942-FACB-B107-9070DCF0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1ABF-F23F-0392-BAEC-8FFF4E9B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F7EE-8EE6-4298-28ED-20112083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C87D4-3BCE-9F01-758E-EA3C7D22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6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F0E7-B6FD-4F32-7530-C30DE50B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A67A-96A8-46BE-7445-E12E2E391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762ED-F037-F35C-8C12-779986D3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F4E4-FF66-A45E-A47D-C0E6952E7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BE894-9161-BDBA-93F6-F9AA6FA5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6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6F35-E73E-0989-DE06-FB112A81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5DA5-1B04-9DE0-BC7C-7A5FE2DA9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03121-9538-81E3-EC45-817D9B241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78F5C-0570-8872-FF34-06F00DFE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E338E-A19D-5F75-A64C-4528EEA4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12205-5D28-7F42-F8BA-9FDB3696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1984-7733-C60A-7F7A-45019884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CC3C-9133-10CD-7F08-E185A44B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D9735-5A46-4318-2489-38D99F49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F3E7-A2C3-C1BA-BC71-420E408D9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84C9E-8B98-C88E-1A79-C218A9EE0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E25C8-B47C-8B7C-9EEA-FBE3E702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DFE91-3A36-2EF9-DE9F-B0947EE4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015E6-F065-E44A-7EC5-D314111F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5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AF9F-9838-2E13-FC9D-AAAD9338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6DEAC-3D52-A902-C32A-269F38C2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6D199-3ED3-E6F8-8E02-5E53B427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7D321-D8A0-8007-B3B4-FD327894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9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CE39F-87B8-6689-C6E4-E84530F8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AEE2F-C71E-C683-8257-4652D511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E59AF-376A-EE7A-42BC-66D5F335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9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467E-3843-C27E-FA5C-AACCF9D0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24FE-23B7-1CB5-8738-72733CCF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5D0AC-FF91-3B9F-E0F0-715E2514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3B625-6AF2-EA6A-1585-BFF8067C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A4DD8-93A5-723D-BEE8-BA08558E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C6C45-411F-2303-353E-1F798C40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6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F44A-B660-3050-01E8-651CAC51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BC7F6-797E-DC94-1143-F08F34798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D8755-DCBE-2E9E-5DF0-C85CF5393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FBF03-C4ED-8D2B-CBEE-D5121FE3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269CD-DD1B-36D7-37AA-9257931D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00BC9-E003-EC0A-0ECB-9BDB17B0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4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B54AB-C082-D7EC-440E-6FE2134E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862DD-04A8-D447-A9AB-B8ECE2242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511CE-9F5D-D823-AC20-A84B18797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AF778-CBBE-42BA-91F2-8D3E9195F4F2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2698B-84BC-C743-5C35-662170923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06F1A-EE59-2A6C-21FC-FA277E6D6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85B35-74E8-4E41-89C8-2AA81FA7F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91AF1-B969-96E6-4B1B-805C8DEF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02" y="1922166"/>
            <a:ext cx="4620584" cy="258896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COMMUNITY DEVELOPMENT FINACIAL OVERVIEW</a:t>
            </a:r>
          </a:p>
        </p:txBody>
      </p:sp>
      <p:pic>
        <p:nvPicPr>
          <p:cNvPr id="6" name="Picture 5" descr="Balls balancing">
            <a:extLst>
              <a:ext uri="{FF2B5EF4-FFF2-40B4-BE49-F238E27FC236}">
                <a16:creationId xmlns:a16="http://schemas.microsoft.com/office/drawing/2014/main" id="{A77F4039-3863-5A91-4558-760F7111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r="26881" b="-1"/>
          <a:stretch/>
        </p:blipFill>
        <p:spPr>
          <a:xfrm>
            <a:off x="3966073" y="10"/>
            <a:ext cx="822592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B87A7-4C7F-C0CC-6AF2-36A548C33774}"/>
              </a:ext>
            </a:extLst>
          </p:cNvPr>
          <p:cNvSpPr txBox="1"/>
          <p:nvPr/>
        </p:nvSpPr>
        <p:spPr>
          <a:xfrm>
            <a:off x="104753" y="4511130"/>
            <a:ext cx="32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JANUARY </a:t>
            </a:r>
            <a:r>
              <a:rPr lang="en-US" dirty="0"/>
              <a:t>7</a:t>
            </a:r>
            <a:r>
              <a:rPr lang="en-US" sz="1800" dirty="0"/>
              <a:t>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66DF-9770-3078-5E91-814507AB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BUILDING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23B0-058B-90D2-8AFA-3FFFB9BF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18" y="962526"/>
            <a:ext cx="3721996" cy="4879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Expenses vs. Revenue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225FF1-80BA-8398-8EB4-A4F79A203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649821"/>
              </p:ext>
            </p:extLst>
          </p:nvPr>
        </p:nvGraphicFramePr>
        <p:xfrm>
          <a:off x="370391" y="1484312"/>
          <a:ext cx="8730066" cy="521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B69E98-3C9B-7766-20FC-CBE6FC489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31972"/>
              </p:ext>
            </p:extLst>
          </p:nvPr>
        </p:nvGraphicFramePr>
        <p:xfrm>
          <a:off x="8240487" y="2047844"/>
          <a:ext cx="3777342" cy="332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0334">
                  <a:extLst>
                    <a:ext uri="{9D8B030D-6E8A-4147-A177-3AD203B41FA5}">
                      <a16:colId xmlns:a16="http://schemas.microsoft.com/office/drawing/2014/main" val="2212829868"/>
                    </a:ext>
                  </a:extLst>
                </a:gridCol>
                <a:gridCol w="1273504">
                  <a:extLst>
                    <a:ext uri="{9D8B030D-6E8A-4147-A177-3AD203B41FA5}">
                      <a16:colId xmlns:a16="http://schemas.microsoft.com/office/drawing/2014/main" val="2337571771"/>
                    </a:ext>
                  </a:extLst>
                </a:gridCol>
                <a:gridCol w="1273504">
                  <a:extLst>
                    <a:ext uri="{9D8B030D-6E8A-4147-A177-3AD203B41FA5}">
                      <a16:colId xmlns:a16="http://schemas.microsoft.com/office/drawing/2014/main" val="401910179"/>
                    </a:ext>
                  </a:extLst>
                </a:gridCol>
              </a:tblGrid>
              <a:tr h="280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baseline="0">
                          <a:effectLst/>
                        </a:rPr>
                        <a:t>Fiscal Year </a:t>
                      </a:r>
                      <a:endParaRPr lang="en-US" sz="1600" b="1" i="0" u="sng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baseline="0">
                          <a:effectLst/>
                        </a:rPr>
                        <a:t>Revenue</a:t>
                      </a:r>
                      <a:endParaRPr lang="en-US" sz="1600" b="1" i="0" u="sng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baseline="0">
                          <a:effectLst/>
                        </a:rPr>
                        <a:t>Expenses </a:t>
                      </a:r>
                      <a:endParaRPr lang="en-US" sz="1600" b="1" i="0" u="sng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1095539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FY18-19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 dirty="0">
                          <a:effectLst/>
                        </a:rPr>
                        <a:t>$431,398.62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$485,996.85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65761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FY19-20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$397,787.41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$518,628.62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271053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FY20-21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$400,622.00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$525,470.45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283920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FY21-22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$337,058.69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$573,919.07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296481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FY22-23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$426,346.03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$700,900.38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5684515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FY23-24</a:t>
                      </a:r>
                      <a:endParaRPr lang="en-US" sz="1600" b="1" i="0" u="none" strike="noStrike" baseline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 dirty="0">
                          <a:effectLst/>
                        </a:rPr>
                        <a:t>$588,196.92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 dirty="0">
                          <a:effectLst/>
                        </a:rPr>
                        <a:t>$906,269.63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705815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C2B9E2-80CF-B4F7-ED35-553E691A8448}"/>
              </a:ext>
            </a:extLst>
          </p:cNvPr>
          <p:cNvSpPr txBox="1">
            <a:spLocks/>
          </p:cNvSpPr>
          <p:nvPr/>
        </p:nvSpPr>
        <p:spPr>
          <a:xfrm>
            <a:off x="8240487" y="1542992"/>
            <a:ext cx="3721996" cy="48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Expenses vs.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166DF-9770-3078-5E91-814507AB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6691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23B0-058B-90D2-8AFA-3FFFB9BF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086694"/>
            <a:ext cx="10909643" cy="482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 of General Fund Subsidized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4E6221-0863-FC95-5091-F8F3674CD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518947"/>
              </p:ext>
            </p:extLst>
          </p:nvPr>
        </p:nvGraphicFramePr>
        <p:xfrm>
          <a:off x="868101" y="1916334"/>
          <a:ext cx="9908756" cy="46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20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8EC4-F233-2A92-0282-7A96DC91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9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ENVIRONMENTAL HEALTH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02C9-41D5-8DF1-BB5E-90AE1C74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537" y="1017447"/>
            <a:ext cx="5230520" cy="397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Expenses vs. Total Revenue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CAC88E-5B47-EA6D-9A9F-06C2EC7E0E2E}"/>
              </a:ext>
            </a:extLst>
          </p:cNvPr>
          <p:cNvSpPr txBox="1">
            <a:spLocks/>
          </p:cNvSpPr>
          <p:nvPr/>
        </p:nvSpPr>
        <p:spPr>
          <a:xfrm>
            <a:off x="8227598" y="1958653"/>
            <a:ext cx="3834941" cy="462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Expenses</a:t>
            </a:r>
            <a:r>
              <a:rPr lang="en-US" dirty="0"/>
              <a:t> vs. </a:t>
            </a:r>
            <a:r>
              <a:rPr lang="en-US" sz="2000" dirty="0"/>
              <a:t>Revenue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BB6937-A430-51E3-79EA-0A8442D92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43682"/>
              </p:ext>
            </p:extLst>
          </p:nvPr>
        </p:nvGraphicFramePr>
        <p:xfrm>
          <a:off x="8073196" y="2690954"/>
          <a:ext cx="3834941" cy="3072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4726">
                  <a:extLst>
                    <a:ext uri="{9D8B030D-6E8A-4147-A177-3AD203B41FA5}">
                      <a16:colId xmlns:a16="http://schemas.microsoft.com/office/drawing/2014/main" val="2930895149"/>
                    </a:ext>
                  </a:extLst>
                </a:gridCol>
                <a:gridCol w="1377372">
                  <a:extLst>
                    <a:ext uri="{9D8B030D-6E8A-4147-A177-3AD203B41FA5}">
                      <a16:colId xmlns:a16="http://schemas.microsoft.com/office/drawing/2014/main" val="2444934704"/>
                    </a:ext>
                  </a:extLst>
                </a:gridCol>
                <a:gridCol w="1452843">
                  <a:extLst>
                    <a:ext uri="{9D8B030D-6E8A-4147-A177-3AD203B41FA5}">
                      <a16:colId xmlns:a16="http://schemas.microsoft.com/office/drawing/2014/main" val="1371638667"/>
                    </a:ext>
                  </a:extLst>
                </a:gridCol>
              </a:tblGrid>
              <a:tr h="52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Fiscal Year 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Expenses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</a:rPr>
                        <a:t>Revenue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514019"/>
                  </a:ext>
                </a:extLst>
              </a:tr>
              <a:tr h="42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FY18-19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$1,102,625.84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$1,410,616.74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011334"/>
                  </a:ext>
                </a:extLst>
              </a:tr>
              <a:tr h="42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FY19-20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$1,010,765.41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$1,203,398.49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252888"/>
                  </a:ext>
                </a:extLst>
              </a:tr>
              <a:tr h="42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FY20-21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$971,168.72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$1,111,610.79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5391259"/>
                  </a:ext>
                </a:extLst>
              </a:tr>
              <a:tr h="42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FY21-22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$912,849.05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$1,203,228.76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9876249"/>
                  </a:ext>
                </a:extLst>
              </a:tr>
              <a:tr h="42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FY22-23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$1,024,928.36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$1,674,138.95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959935"/>
                  </a:ext>
                </a:extLst>
              </a:tr>
              <a:tr h="42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>
                          <a:effectLst/>
                        </a:rPr>
                        <a:t>FY23-24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>
                          <a:effectLst/>
                        </a:rPr>
                        <a:t>$1,188,167.58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baseline="0" dirty="0">
                          <a:effectLst/>
                        </a:rPr>
                        <a:t>$1,305,350.41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408017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CF0F2-34F1-454A-85B2-CB45D8AB1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55710"/>
              </p:ext>
            </p:extLst>
          </p:nvPr>
        </p:nvGraphicFramePr>
        <p:xfrm>
          <a:off x="283863" y="1491917"/>
          <a:ext cx="8098137" cy="525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10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8EC4-F233-2A92-0282-7A96DC91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7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ENVIRONMENTAL HEALTH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02C9-41D5-8DF1-BB5E-90AE1C74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6" y="1094105"/>
            <a:ext cx="10515600" cy="397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Vehicle Registration Re-Alignment Contribution (RA)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52967-FD47-F568-93D0-5CAE4EFB427F}"/>
              </a:ext>
            </a:extLst>
          </p:cNvPr>
          <p:cNvSpPr txBox="1"/>
          <p:nvPr/>
        </p:nvSpPr>
        <p:spPr>
          <a:xfrm>
            <a:off x="10681771" y="1293010"/>
            <a:ext cx="13440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annual RA </a:t>
            </a:r>
            <a:r>
              <a:rPr lang="en-US" sz="2000" dirty="0"/>
              <a:t>allotment</a:t>
            </a:r>
            <a:r>
              <a:rPr lang="en-US" dirty="0"/>
              <a:t> </a:t>
            </a:r>
            <a:r>
              <a:rPr lang="en-US" b="1" dirty="0"/>
              <a:t>$838,564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F3D24-4A40-094B-5671-CF5791F24FF9}"/>
              </a:ext>
            </a:extLst>
          </p:cNvPr>
          <p:cNvSpPr txBox="1"/>
          <p:nvPr/>
        </p:nvSpPr>
        <p:spPr>
          <a:xfrm>
            <a:off x="10681771" y="5292545"/>
            <a:ext cx="1344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annual Budget </a:t>
            </a:r>
            <a:r>
              <a:rPr lang="en-US" b="1" dirty="0"/>
              <a:t>$1,396,277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71941-100B-96BB-F8A5-F19075B773EB}"/>
              </a:ext>
            </a:extLst>
          </p:cNvPr>
          <p:cNvSpPr txBox="1"/>
          <p:nvPr/>
        </p:nvSpPr>
        <p:spPr>
          <a:xfrm>
            <a:off x="10643385" y="2648290"/>
            <a:ext cx="13824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annual </a:t>
            </a:r>
            <a:r>
              <a:rPr lang="en-US" sz="2000" dirty="0"/>
              <a:t>fee generation</a:t>
            </a:r>
            <a:r>
              <a:rPr lang="en-US" dirty="0"/>
              <a:t> </a:t>
            </a:r>
            <a:r>
              <a:rPr lang="en-US" b="1" dirty="0"/>
              <a:t>$479,493</a:t>
            </a:r>
          </a:p>
          <a:p>
            <a:endParaRPr lang="en-US" dirty="0"/>
          </a:p>
          <a:p>
            <a:r>
              <a:rPr lang="en-US" dirty="0"/>
              <a:t>$838,564</a:t>
            </a:r>
          </a:p>
          <a:p>
            <a:r>
              <a:rPr lang="en-US" u="sng" dirty="0"/>
              <a:t>$479,493</a:t>
            </a:r>
          </a:p>
          <a:p>
            <a:r>
              <a:rPr lang="en-US" b="1" dirty="0"/>
              <a:t>$1,318,057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D45F75-133F-36F1-48E6-1BCD32B46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31476"/>
              </p:ext>
            </p:extLst>
          </p:nvPr>
        </p:nvGraphicFramePr>
        <p:xfrm>
          <a:off x="511629" y="1589314"/>
          <a:ext cx="9644742" cy="504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501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8EC4-F233-2A92-0282-7A96DC91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9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ENVIRONMENTAL HEALTH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02C9-41D5-8DF1-BB5E-90AE1C74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66" y="1001028"/>
            <a:ext cx="7556066" cy="3978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Percent of Current Budget Covered by Permit Fees</a:t>
            </a: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A17F54-7ECA-65E4-6B1F-93D399DBA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645680"/>
              </p:ext>
            </p:extLst>
          </p:nvPr>
        </p:nvGraphicFramePr>
        <p:xfrm>
          <a:off x="-206829" y="1636930"/>
          <a:ext cx="8752115" cy="497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83B382-9817-F1AD-24C6-7B06FC95A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7197"/>
              </p:ext>
            </p:extLst>
          </p:nvPr>
        </p:nvGraphicFramePr>
        <p:xfrm>
          <a:off x="8207828" y="2950029"/>
          <a:ext cx="3875314" cy="3189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229">
                  <a:extLst>
                    <a:ext uri="{9D8B030D-6E8A-4147-A177-3AD203B41FA5}">
                      <a16:colId xmlns:a16="http://schemas.microsoft.com/office/drawing/2014/main" val="2513494717"/>
                    </a:ext>
                  </a:extLst>
                </a:gridCol>
                <a:gridCol w="1521152">
                  <a:extLst>
                    <a:ext uri="{9D8B030D-6E8A-4147-A177-3AD203B41FA5}">
                      <a16:colId xmlns:a16="http://schemas.microsoft.com/office/drawing/2014/main" val="2738306963"/>
                    </a:ext>
                  </a:extLst>
                </a:gridCol>
                <a:gridCol w="1484933">
                  <a:extLst>
                    <a:ext uri="{9D8B030D-6E8A-4147-A177-3AD203B41FA5}">
                      <a16:colId xmlns:a16="http://schemas.microsoft.com/office/drawing/2014/main" val="2189915898"/>
                    </a:ext>
                  </a:extLst>
                </a:gridCol>
              </a:tblGrid>
              <a:tr h="739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Fiscal Year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Permit fee Revenue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302321"/>
                  </a:ext>
                </a:extLst>
              </a:tr>
              <a:tr h="40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FY18-19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$1,102,625.84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$587,506.92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687980"/>
                  </a:ext>
                </a:extLst>
              </a:tr>
              <a:tr h="40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FY19-20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$1,010,765.41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$399,693.56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1128448"/>
                  </a:ext>
                </a:extLst>
              </a:tr>
              <a:tr h="40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FY20-21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$971,168.72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$444,937.22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519479"/>
                  </a:ext>
                </a:extLst>
              </a:tr>
              <a:tr h="40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FY21-22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$912,849.05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$470,251.76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64314"/>
                  </a:ext>
                </a:extLst>
              </a:tr>
              <a:tr h="40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FY22-23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$1,024,928.36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$507,842.88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019455"/>
                  </a:ext>
                </a:extLst>
              </a:tr>
              <a:tr h="408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FY23-24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$1,188,167.58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$466,726.29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8341230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ED6CC0-5F3B-0FC1-5FE3-CE7830270912}"/>
              </a:ext>
            </a:extLst>
          </p:cNvPr>
          <p:cNvSpPr txBox="1">
            <a:spLocks/>
          </p:cNvSpPr>
          <p:nvPr/>
        </p:nvSpPr>
        <p:spPr>
          <a:xfrm>
            <a:off x="8248201" y="2089570"/>
            <a:ext cx="3834941" cy="462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Expenses</a:t>
            </a:r>
            <a:r>
              <a:rPr lang="en-US" dirty="0"/>
              <a:t> vs. </a:t>
            </a:r>
            <a:r>
              <a:rPr lang="en-US" sz="2000" dirty="0"/>
              <a:t>Fee</a:t>
            </a:r>
            <a:r>
              <a:rPr lang="en-US" dirty="0"/>
              <a:t> </a:t>
            </a:r>
            <a:r>
              <a:rPr lang="en-US" sz="2000" dirty="0"/>
              <a:t>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9D3F-AE02-9DF9-6D6E-3904EA03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PLANNING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980E-7C4D-6BF8-76C1-AB0696B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186" y="2090187"/>
            <a:ext cx="3834941" cy="462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Expenses vs. Revenue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3700B0-6E37-9508-0111-2A95A6620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19762"/>
              </p:ext>
            </p:extLst>
          </p:nvPr>
        </p:nvGraphicFramePr>
        <p:xfrm>
          <a:off x="403873" y="1335087"/>
          <a:ext cx="7362589" cy="52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96FC06-06A5-91E2-1DD0-8BFCAA2F2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78637"/>
              </p:ext>
            </p:extLst>
          </p:nvPr>
        </p:nvGraphicFramePr>
        <p:xfrm>
          <a:off x="7521155" y="2552835"/>
          <a:ext cx="4128540" cy="3111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75">
                  <a:extLst>
                    <a:ext uri="{9D8B030D-6E8A-4147-A177-3AD203B41FA5}">
                      <a16:colId xmlns:a16="http://schemas.microsoft.com/office/drawing/2014/main" val="2098438272"/>
                    </a:ext>
                  </a:extLst>
                </a:gridCol>
                <a:gridCol w="1454182">
                  <a:extLst>
                    <a:ext uri="{9D8B030D-6E8A-4147-A177-3AD203B41FA5}">
                      <a16:colId xmlns:a16="http://schemas.microsoft.com/office/drawing/2014/main" val="3661546860"/>
                    </a:ext>
                  </a:extLst>
                </a:gridCol>
                <a:gridCol w="1493183">
                  <a:extLst>
                    <a:ext uri="{9D8B030D-6E8A-4147-A177-3AD203B41FA5}">
                      <a16:colId xmlns:a16="http://schemas.microsoft.com/office/drawing/2014/main" val="718888542"/>
                    </a:ext>
                  </a:extLst>
                </a:gridCol>
              </a:tblGrid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</a:rPr>
                        <a:t>Fiscal Year 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</a:rPr>
                        <a:t>Revenue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>
                          <a:effectLst/>
                        </a:rPr>
                        <a:t>Expenses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0466756"/>
                  </a:ext>
                </a:extLst>
              </a:tr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FY18-19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$368,882.61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$1,247,430.54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5476327"/>
                  </a:ext>
                </a:extLst>
              </a:tr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FY19-20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$228,148.65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$1,046,006.50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995031"/>
                  </a:ext>
                </a:extLst>
              </a:tr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FY20-21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$363,373.39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$1,303,419.56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02909"/>
                  </a:ext>
                </a:extLst>
              </a:tr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FY21-22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$262,105.27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$1,500,487.44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083290"/>
                  </a:ext>
                </a:extLst>
              </a:tr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FY22-23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$129,798.15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$1,779,497.86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5605871"/>
                  </a:ext>
                </a:extLst>
              </a:tr>
              <a:tr h="44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FY23-24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$308,459.72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$2,241,331.38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270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06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09D3F-AE02-9DF9-6D6E-3904EA03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277080"/>
            <a:ext cx="10909640" cy="573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980E-7C4D-6BF8-76C1-AB0696B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2" y="850522"/>
            <a:ext cx="10909643" cy="423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 General Fund subsidized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DEA1EE-E2D9-95A1-0BD6-399E4EFFE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404223"/>
              </p:ext>
            </p:extLst>
          </p:nvPr>
        </p:nvGraphicFramePr>
        <p:xfrm>
          <a:off x="2037144" y="1751742"/>
          <a:ext cx="8299048" cy="487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44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1AF1-B969-96E6-4B1B-805C8DEF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567" y="44838"/>
            <a:ext cx="9442384" cy="602193"/>
          </a:xfrm>
        </p:spPr>
        <p:txBody>
          <a:bodyPr>
            <a:normAutofit/>
          </a:bodyPr>
          <a:lstStyle/>
          <a:p>
            <a:r>
              <a:rPr lang="en-US" sz="2800" dirty="0"/>
              <a:t> COMMUNITY DEVELOPMENT FINACIAL GOALS</a:t>
            </a:r>
          </a:p>
        </p:txBody>
      </p:sp>
      <p:pic>
        <p:nvPicPr>
          <p:cNvPr id="4" name="Picture 3" descr="Rocks stacked on driftwood with the sea on background">
            <a:extLst>
              <a:ext uri="{FF2B5EF4-FFF2-40B4-BE49-F238E27FC236}">
                <a16:creationId xmlns:a16="http://schemas.microsoft.com/office/drawing/2014/main" id="{CE9DB15E-2865-296A-FE52-DA00C0E07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45" y="985902"/>
            <a:ext cx="9265645" cy="5563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599CC5-2970-0D30-F45B-2C3444048F94}"/>
              </a:ext>
            </a:extLst>
          </p:cNvPr>
          <p:cNvSpPr txBox="1"/>
          <p:nvPr/>
        </p:nvSpPr>
        <p:spPr>
          <a:xfrm>
            <a:off x="172710" y="2474285"/>
            <a:ext cx="2569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Environmental Health</a:t>
            </a:r>
            <a:r>
              <a:rPr lang="en-US" dirty="0"/>
              <a:t>: </a:t>
            </a:r>
          </a:p>
          <a:p>
            <a:r>
              <a:rPr lang="en-US" dirty="0"/>
              <a:t>Budget is stable at current under- staffed levels.  Monitor. Consider CPI for sustainability.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95D21-74CC-4F7A-2F64-3AB4C2DF08CB}"/>
              </a:ext>
            </a:extLst>
          </p:cNvPr>
          <p:cNvSpPr txBox="1"/>
          <p:nvPr/>
        </p:nvSpPr>
        <p:spPr>
          <a:xfrm>
            <a:off x="172710" y="367932"/>
            <a:ext cx="2090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Building</a:t>
            </a:r>
            <a:r>
              <a:rPr lang="en-US" dirty="0"/>
              <a:t>: </a:t>
            </a:r>
          </a:p>
          <a:p>
            <a:r>
              <a:rPr lang="en-US" dirty="0"/>
              <a:t>Consider fee increases to achieve 2018-19 levels. 10-11% GF subsidy.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57C03-C2C1-2AE3-9755-8DE13E6C4EEC}"/>
              </a:ext>
            </a:extLst>
          </p:cNvPr>
          <p:cNvSpPr txBox="1"/>
          <p:nvPr/>
        </p:nvSpPr>
        <p:spPr>
          <a:xfrm>
            <a:off x="172710" y="4699353"/>
            <a:ext cx="2090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Planning</a:t>
            </a:r>
            <a:r>
              <a:rPr lang="en-US" dirty="0"/>
              <a:t>:</a:t>
            </a:r>
          </a:p>
          <a:p>
            <a:r>
              <a:rPr lang="en-US" dirty="0"/>
              <a:t>Consider fee increases to achieve minimum 70% GF subsidy.</a:t>
            </a:r>
          </a:p>
          <a:p>
            <a:r>
              <a:rPr lang="en-US" dirty="0"/>
              <a:t>Upon General Plan update completion </a:t>
            </a:r>
          </a:p>
        </p:txBody>
      </p:sp>
    </p:spTree>
    <p:extLst>
      <p:ext uri="{BB962C8B-B14F-4D97-AF65-F5344CB8AC3E}">
        <p14:creationId xmlns:p14="http://schemas.microsoft.com/office/powerpoint/2010/main" val="366197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575</Words>
  <Application>Microsoft Office PowerPoint</Application>
  <PresentationFormat>Widescreen</PresentationFormat>
  <Paragraphs>142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Aptos Narrow</vt:lpstr>
      <vt:lpstr>Arial</vt:lpstr>
      <vt:lpstr>Calibri</vt:lpstr>
      <vt:lpstr>Office Theme</vt:lpstr>
      <vt:lpstr>COMMUNITY DEVELOPMENT FINACIAL OVERVIEW</vt:lpstr>
      <vt:lpstr>BUILDING DIVISION</vt:lpstr>
      <vt:lpstr>BUILDING DIVISION</vt:lpstr>
      <vt:lpstr>ENVIRONMENTAL HEALTH DIVISION</vt:lpstr>
      <vt:lpstr>ENVIRONMENTAL HEALTH DIVISION</vt:lpstr>
      <vt:lpstr>ENVIRONMENTAL HEALTH DIVISION</vt:lpstr>
      <vt:lpstr>PLANNING DIVISION</vt:lpstr>
      <vt:lpstr>PLANNING DIVISION</vt:lpstr>
      <vt:lpstr> COMMUNITY DEVELOPMENT FINACIAL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16, 2024, COMMUNITY DEVELOPMENT FINACIAL OVERVIEW</dc:title>
  <dc:creator>Rick Dean</dc:creator>
  <cp:lastModifiedBy>Rick Dean</cp:lastModifiedBy>
  <cp:revision>32</cp:revision>
  <cp:lastPrinted>2024-01-15T20:47:03Z</cp:lastPrinted>
  <dcterms:created xsi:type="dcterms:W3CDTF">2024-01-11T00:19:47Z</dcterms:created>
  <dcterms:modified xsi:type="dcterms:W3CDTF">2024-12-29T00:38:18Z</dcterms:modified>
</cp:coreProperties>
</file>